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6" r:id="rId1"/>
    <p:sldMasterId id="2147483663" r:id="rId2"/>
  </p:sldMasterIdLst>
  <p:notesMasterIdLst>
    <p:notesMasterId r:id="rId15"/>
  </p:notesMasterIdLst>
  <p:sldIdLst>
    <p:sldId id="275" r:id="rId3"/>
    <p:sldId id="263" r:id="rId4"/>
    <p:sldId id="279" r:id="rId5"/>
    <p:sldId id="280" r:id="rId6"/>
    <p:sldId id="281" r:id="rId7"/>
    <p:sldId id="282" r:id="rId8"/>
    <p:sldId id="283" r:id="rId9"/>
    <p:sldId id="289" r:id="rId10"/>
    <p:sldId id="284" r:id="rId11"/>
    <p:sldId id="285" r:id="rId12"/>
    <p:sldId id="286" r:id="rId13"/>
    <p:sldId id="277" r:id="rId14"/>
  </p:sldIdLst>
  <p:sldSz cx="12192000" cy="6858000"/>
  <p:notesSz cx="6797675" cy="99298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Normaali tyyli 2 - Korostu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36" autoAdjust="0"/>
    <p:restoredTop sz="94626"/>
  </p:normalViewPr>
  <p:slideViewPr>
    <p:cSldViewPr snapToGrid="0" snapToObjects="1">
      <p:cViewPr varScale="1">
        <p:scale>
          <a:sx n="119" d="100"/>
          <a:sy n="119" d="100"/>
        </p:scale>
        <p:origin x="18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21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FI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21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D35F34F-B973-8D46-89BC-BF74664D5C1B}" type="datetimeFigureOut">
              <a:rPr lang="en-FI" smtClean="0"/>
              <a:t>12/10/2025</a:t>
            </a:fld>
            <a:endParaRPr lang="en-FI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0688" y="1241425"/>
            <a:ext cx="5956300" cy="33512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FI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78722"/>
            <a:ext cx="5438140" cy="390986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31600"/>
            <a:ext cx="2945659" cy="49821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31600"/>
            <a:ext cx="2945659" cy="49821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D04099D-C399-0A41-B232-47ECC044305D}" type="slidenum">
              <a:rPr lang="en-FI" smtClean="0"/>
              <a:t>‹#›</a:t>
            </a:fld>
            <a:endParaRPr lang="en-FI"/>
          </a:p>
        </p:txBody>
      </p:sp>
    </p:spTree>
    <p:extLst>
      <p:ext uri="{BB962C8B-B14F-4D97-AF65-F5344CB8AC3E}">
        <p14:creationId xmlns:p14="http://schemas.microsoft.com/office/powerpoint/2010/main" val="26696727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nsi- ja loppusivu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>
            <a:extLst>
              <a:ext uri="{FF2B5EF4-FFF2-40B4-BE49-F238E27FC236}">
                <a16:creationId xmlns:a16="http://schemas.microsoft.com/office/drawing/2014/main" id="{6833C2F7-9734-FE4B-AD7C-0E585F9C597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96113" y="5030915"/>
            <a:ext cx="10999774" cy="39074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GB" dirty="0"/>
              <a:t>HALLINTOKUNNAN / YKSIKÖN NIMI 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DC78C2D-82FA-4788-FCF7-181FBBCEEF7C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596114" y="5517580"/>
            <a:ext cx="10999774" cy="80049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algn="ctr">
              <a:defRPr sz="14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algn="ctr">
              <a:defRPr/>
            </a:lvl2pPr>
            <a:lvl3pPr algn="ctr">
              <a:defRPr/>
            </a:lvl3pPr>
            <a:lvl4pPr algn="ctr">
              <a:defRPr/>
            </a:lvl4pPr>
            <a:lvl5pPr algn="ctr">
              <a:defRPr/>
            </a:lvl5pPr>
          </a:lstStyle>
          <a:p>
            <a:pPr lvl="0"/>
            <a:r>
              <a:rPr lang="en-GB" dirty="0"/>
              <a:t>Lorem ipsum </a:t>
            </a:r>
            <a:r>
              <a:rPr lang="en-GB" dirty="0" err="1"/>
              <a:t>dolor</a:t>
            </a:r>
            <a:endParaRPr lang="en-FI" dirty="0"/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12C9AFEA-850D-5B99-4D13-ADC955C626B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3227922" y="1913293"/>
            <a:ext cx="5541947" cy="20689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72473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sivu (väri tai taustakuva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Placeholder 1">
            <a:extLst>
              <a:ext uri="{FF2B5EF4-FFF2-40B4-BE49-F238E27FC236}">
                <a16:creationId xmlns:a16="http://schemas.microsoft.com/office/drawing/2014/main" id="{B8D8CBD8-5797-B84E-A924-354FE870125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96113" y="2832212"/>
            <a:ext cx="10999774" cy="119357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 sz="5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OTSIKKOSIVU</a:t>
            </a:r>
            <a:endParaRPr lang="en-US" dirty="0"/>
          </a:p>
        </p:txBody>
      </p:sp>
      <p:pic>
        <p:nvPicPr>
          <p:cNvPr id="10" name="Graphic 9">
            <a:extLst>
              <a:ext uri="{FF2B5EF4-FFF2-40B4-BE49-F238E27FC236}">
                <a16:creationId xmlns:a16="http://schemas.microsoft.com/office/drawing/2014/main" id="{0AF5A2D0-63BA-66BE-6803-8C3406A841C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523528" y="6228626"/>
            <a:ext cx="1144945" cy="2657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7729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i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Graphic 13">
            <a:extLst>
              <a:ext uri="{FF2B5EF4-FFF2-40B4-BE49-F238E27FC236}">
                <a16:creationId xmlns:a16="http://schemas.microsoft.com/office/drawing/2014/main" id="{3A66AA42-0B3F-BFF0-C938-D6D9E6C1B47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0" y="5395485"/>
            <a:ext cx="12193495" cy="1462515"/>
          </a:xfrm>
          <a:prstGeom prst="rect">
            <a:avLst/>
          </a:prstGeom>
        </p:spPr>
      </p:pic>
      <p:sp>
        <p:nvSpPr>
          <p:cNvPr id="17" name="Footer Placeholder 4">
            <a:extLst>
              <a:ext uri="{FF2B5EF4-FFF2-40B4-BE49-F238E27FC236}">
                <a16:creationId xmlns:a16="http://schemas.microsoft.com/office/drawing/2014/main" id="{8374E7B5-F82D-1642-B486-4275D89EA49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59324" y="300469"/>
            <a:ext cx="11073352" cy="26294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r>
              <a:rPr lang="en-GB" dirty="0">
                <a:solidFill>
                  <a:schemeClr val="tx1"/>
                </a:solidFill>
              </a:rPr>
              <a:t>LAPUAN KAUPUNKI</a:t>
            </a:r>
            <a:endParaRPr lang="en-FI" dirty="0">
              <a:solidFill>
                <a:schemeClr val="tx1"/>
              </a:solidFill>
            </a:endParaRPr>
          </a:p>
        </p:txBody>
      </p:sp>
      <p:sp>
        <p:nvSpPr>
          <p:cNvPr id="10" name="Title Placeholder 1">
            <a:extLst>
              <a:ext uri="{FF2B5EF4-FFF2-40B4-BE49-F238E27FC236}">
                <a16:creationId xmlns:a16="http://schemas.microsoft.com/office/drawing/2014/main" id="{A47FEC7B-2F4F-4044-A56F-42F18AD6D96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9324" y="830599"/>
            <a:ext cx="11073352" cy="4902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>
              <a:lnSpc>
                <a:spcPct val="100000"/>
              </a:lnSpc>
              <a:defRPr sz="2500"/>
            </a:lvl1pPr>
          </a:lstStyle>
          <a:p>
            <a:r>
              <a:rPr lang="en-GB" dirty="0"/>
              <a:t>OTSIKKO </a:t>
            </a:r>
            <a:endParaRPr lang="en-US" dirty="0"/>
          </a:p>
        </p:txBody>
      </p:sp>
      <p:sp>
        <p:nvSpPr>
          <p:cNvPr id="18" name="Text Placeholder 2">
            <a:extLst>
              <a:ext uri="{FF2B5EF4-FFF2-40B4-BE49-F238E27FC236}">
                <a16:creationId xmlns:a16="http://schemas.microsoft.com/office/drawing/2014/main" id="{BEE6E25C-ACDB-7340-8490-3A81217C598B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59324" y="1363131"/>
            <a:ext cx="11073352" cy="4377269"/>
          </a:xfrm>
          <a:prstGeom prst="rect">
            <a:avLst/>
          </a:prstGeom>
        </p:spPr>
        <p:txBody>
          <a:bodyPr>
            <a:normAutofit/>
          </a:bodyPr>
          <a:lstStyle>
            <a:lvl1pPr>
              <a:lnSpc>
                <a:spcPct val="100000"/>
              </a:lnSpc>
              <a:defRPr sz="140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GB" dirty="0" err="1"/>
              <a:t>Leipäteksti</a:t>
            </a:r>
            <a:endParaRPr lang="en-GB" dirty="0"/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66521496-AF05-C747-8296-EADAC3903EB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14513" y="626263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BA77DD29-263B-A541-8EB5-7B4629747026}" type="datetime1">
              <a:rPr lang="fi-FI" smtClean="0"/>
              <a:pPr/>
              <a:t>10.12.2025</a:t>
            </a:fld>
            <a:endParaRPr lang="en-FI" dirty="0"/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D89EAFF0-C636-5044-9498-0F5A2D99D02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057713" y="6257728"/>
            <a:ext cx="57496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C52BE84A-F3AE-1B4C-AEF9-356B455B754B}" type="slidenum">
              <a:rPr lang="en-FI" smtClean="0"/>
              <a:pPr/>
              <a:t>‹#›</a:t>
            </a:fld>
            <a:endParaRPr lang="en-FI" dirty="0"/>
          </a:p>
        </p:txBody>
      </p:sp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648B3D24-6200-9F2A-495D-E19BC6CA58C3}"/>
              </a:ext>
            </a:extLst>
          </p:cNvPr>
          <p:cNvCxnSpPr>
            <a:cxnSpLocks/>
          </p:cNvCxnSpPr>
          <p:nvPr userDrawn="1"/>
        </p:nvCxnSpPr>
        <p:spPr>
          <a:xfrm>
            <a:off x="643467" y="609597"/>
            <a:ext cx="10905067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6" name="Graphic 15">
            <a:extLst>
              <a:ext uri="{FF2B5EF4-FFF2-40B4-BE49-F238E27FC236}">
                <a16:creationId xmlns:a16="http://schemas.microsoft.com/office/drawing/2014/main" id="{611D6C62-D9A8-4C4C-A984-C27A262C9E55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604008" y="6228626"/>
            <a:ext cx="1144945" cy="2657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30388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i- ja kuva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11F17381-97A5-5F17-0E79-54277C75FE17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8026400" y="830598"/>
            <a:ext cx="3606276" cy="4909801"/>
          </a:xfrm>
          <a:prstGeom prst="roundRect">
            <a:avLst>
              <a:gd name="adj" fmla="val 11645"/>
            </a:avLst>
          </a:prstGeom>
          <a:solidFill>
            <a:schemeClr val="tx2">
              <a:lumMod val="20000"/>
              <a:lumOff val="80000"/>
            </a:schemeClr>
          </a:solidFill>
        </p:spPr>
        <p:txBody>
          <a:bodyPr anchor="ctr">
            <a:normAutofit/>
          </a:bodyPr>
          <a:lstStyle>
            <a:lvl1pPr algn="ctr">
              <a:defRPr sz="1100">
                <a:latin typeface="+mn-lt"/>
              </a:defRPr>
            </a:lvl1pPr>
          </a:lstStyle>
          <a:p>
            <a:endParaRPr lang="en-FI"/>
          </a:p>
        </p:txBody>
      </p:sp>
      <p:pic>
        <p:nvPicPr>
          <p:cNvPr id="14" name="Graphic 13">
            <a:extLst>
              <a:ext uri="{FF2B5EF4-FFF2-40B4-BE49-F238E27FC236}">
                <a16:creationId xmlns:a16="http://schemas.microsoft.com/office/drawing/2014/main" id="{3A66AA42-0B3F-BFF0-C938-D6D9E6C1B47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0" y="5395485"/>
            <a:ext cx="12193495" cy="1462515"/>
          </a:xfrm>
          <a:prstGeom prst="rect">
            <a:avLst/>
          </a:prstGeom>
        </p:spPr>
      </p:pic>
      <p:sp>
        <p:nvSpPr>
          <p:cNvPr id="10" name="Title Placeholder 1">
            <a:extLst>
              <a:ext uri="{FF2B5EF4-FFF2-40B4-BE49-F238E27FC236}">
                <a16:creationId xmlns:a16="http://schemas.microsoft.com/office/drawing/2014/main" id="{A47FEC7B-2F4F-4044-A56F-42F18AD6D96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9324" y="830599"/>
            <a:ext cx="7314676" cy="4902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>
              <a:lnSpc>
                <a:spcPct val="100000"/>
              </a:lnSpc>
              <a:defRPr sz="2500"/>
            </a:lvl1pPr>
          </a:lstStyle>
          <a:p>
            <a:r>
              <a:rPr lang="en-GB" dirty="0"/>
              <a:t>OTSIKKO </a:t>
            </a:r>
            <a:endParaRPr lang="en-US" dirty="0"/>
          </a:p>
        </p:txBody>
      </p:sp>
      <p:sp>
        <p:nvSpPr>
          <p:cNvPr id="18" name="Text Placeholder 2">
            <a:extLst>
              <a:ext uri="{FF2B5EF4-FFF2-40B4-BE49-F238E27FC236}">
                <a16:creationId xmlns:a16="http://schemas.microsoft.com/office/drawing/2014/main" id="{BEE6E25C-ACDB-7340-8490-3A81217C598B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59324" y="1363131"/>
            <a:ext cx="7314676" cy="4377269"/>
          </a:xfrm>
          <a:prstGeom prst="rect">
            <a:avLst/>
          </a:prstGeom>
        </p:spPr>
        <p:txBody>
          <a:bodyPr>
            <a:normAutofit/>
          </a:bodyPr>
          <a:lstStyle>
            <a:lvl1pPr>
              <a:lnSpc>
                <a:spcPct val="100000"/>
              </a:lnSpc>
              <a:defRPr sz="140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GB" dirty="0" err="1"/>
              <a:t>Leipäteksti</a:t>
            </a:r>
            <a:endParaRPr lang="en-GB" dirty="0"/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66521496-AF05-C747-8296-EADAC3903EB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14513" y="626263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BA77DD29-263B-A541-8EB5-7B4629747026}" type="datetime1">
              <a:rPr lang="fi-FI" smtClean="0"/>
              <a:pPr/>
              <a:t>10.12.2025</a:t>
            </a:fld>
            <a:endParaRPr lang="en-FI" dirty="0"/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D89EAFF0-C636-5044-9498-0F5A2D99D02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057713" y="6257728"/>
            <a:ext cx="57496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C52BE84A-F3AE-1B4C-AEF9-356B455B754B}" type="slidenum">
              <a:rPr lang="en-FI" smtClean="0"/>
              <a:pPr/>
              <a:t>‹#›</a:t>
            </a:fld>
            <a:endParaRPr lang="en-FI" dirty="0"/>
          </a:p>
        </p:txBody>
      </p:sp>
      <p:pic>
        <p:nvPicPr>
          <p:cNvPr id="16" name="Graphic 15">
            <a:extLst>
              <a:ext uri="{FF2B5EF4-FFF2-40B4-BE49-F238E27FC236}">
                <a16:creationId xmlns:a16="http://schemas.microsoft.com/office/drawing/2014/main" id="{611D6C62-D9A8-4C4C-A984-C27A262C9E55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604008" y="6228626"/>
            <a:ext cx="1144945" cy="265791"/>
          </a:xfrm>
          <a:prstGeom prst="rect">
            <a:avLst/>
          </a:prstGeom>
        </p:spPr>
      </p:pic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A02EF6A9-B908-F740-12AA-2EF8FE51CB1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59324" y="300469"/>
            <a:ext cx="11073352" cy="26294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r>
              <a:rPr lang="en-GB" dirty="0">
                <a:solidFill>
                  <a:schemeClr val="tx1"/>
                </a:solidFill>
              </a:rPr>
              <a:t>LAPUAN KAUPUNKI</a:t>
            </a:r>
            <a:endParaRPr lang="en-FI" dirty="0">
              <a:solidFill>
                <a:schemeClr val="tx1"/>
              </a:solidFill>
            </a:endParaRP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E157878D-13E1-26D3-2B92-75B0DA3B1C22}"/>
              </a:ext>
            </a:extLst>
          </p:cNvPr>
          <p:cNvCxnSpPr>
            <a:cxnSpLocks/>
          </p:cNvCxnSpPr>
          <p:nvPr userDrawn="1"/>
        </p:nvCxnSpPr>
        <p:spPr>
          <a:xfrm>
            <a:off x="643467" y="609597"/>
            <a:ext cx="10905067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722622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1D04A43-C621-2F42-9FE4-249B94F9959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FI" dirty="0"/>
          </a:p>
        </p:txBody>
      </p:sp>
      <p:sp>
        <p:nvSpPr>
          <p:cNvPr id="11" name="Title Placeholder 10">
            <a:extLst>
              <a:ext uri="{FF2B5EF4-FFF2-40B4-BE49-F238E27FC236}">
                <a16:creationId xmlns:a16="http://schemas.microsoft.com/office/drawing/2014/main" id="{56C8313F-21F4-7E40-9FD3-C738EE8BE9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  <a:endParaRPr lang="en-FI" dirty="0"/>
          </a:p>
        </p:txBody>
      </p:sp>
    </p:spTree>
    <p:extLst>
      <p:ext uri="{BB962C8B-B14F-4D97-AF65-F5344CB8AC3E}">
        <p14:creationId xmlns:p14="http://schemas.microsoft.com/office/powerpoint/2010/main" val="17346635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72" r:id="rId2"/>
  </p:sldLayoutIdLst>
  <p:hf hdr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500" b="1" i="0" kern="1200">
          <a:solidFill>
            <a:schemeClr val="bg1"/>
          </a:solidFill>
          <a:latin typeface="Arial Black" panose="020B0604020202020204" pitchFamily="34" charset="0"/>
          <a:ea typeface="+mj-ea"/>
          <a:cs typeface="Arial Black" panose="020B0604020202020204" pitchFamily="34" charset="0"/>
        </a:defRPr>
      </a:lvl1pPr>
    </p:titleStyle>
    <p:bodyStyle>
      <a:lvl1pPr marL="0" indent="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None/>
        <a:defRPr sz="18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457200" indent="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16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914400" indent="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14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371600" indent="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12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1828800" indent="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12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900377"/>
            <a:ext cx="10515600" cy="3865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370310"/>
            <a:ext cx="10515600" cy="13051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dirty="0"/>
              <a:t>Second level</a:t>
            </a:r>
          </a:p>
          <a:p>
            <a:pPr lvl="1"/>
            <a:r>
              <a:rPr lang="en-GB" dirty="0"/>
              <a:t>Third level</a:t>
            </a:r>
          </a:p>
          <a:p>
            <a:pPr lvl="2"/>
            <a:r>
              <a:rPr lang="en-GB" dirty="0"/>
              <a:t>Fourth level</a:t>
            </a:r>
          </a:p>
          <a:p>
            <a:pPr lvl="3"/>
            <a:r>
              <a:rPr lang="en-GB" dirty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7903" y="6109009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/>
                </a:solidFill>
              </a:defRPr>
            </a:lvl1pPr>
          </a:lstStyle>
          <a:p>
            <a:fld id="{BA77DD29-263B-A541-8EB5-7B4629747026}" type="datetime1">
              <a:rPr lang="fi-FI" smtClean="0"/>
              <a:pPr/>
              <a:t>10.12.2025</a:t>
            </a:fld>
            <a:endParaRPr lang="en-FI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38200" y="300469"/>
            <a:ext cx="10515600" cy="26294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r>
              <a:rPr lang="en-GB" dirty="0">
                <a:solidFill>
                  <a:schemeClr val="tx1"/>
                </a:solidFill>
              </a:rPr>
              <a:t>LAPUAN KAUPUNKI</a:t>
            </a:r>
            <a:endParaRPr lang="en-FI" dirty="0">
              <a:solidFill>
                <a:schemeClr val="tx1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78837" y="6109009"/>
            <a:ext cx="57496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/>
                </a:solidFill>
              </a:defRPr>
            </a:lvl1pPr>
          </a:lstStyle>
          <a:p>
            <a:fld id="{C52BE84A-F3AE-1B4C-AEF9-356B455B754B}" type="slidenum">
              <a:rPr lang="en-FI" smtClean="0"/>
              <a:pPr/>
              <a:t>‹#›</a:t>
            </a:fld>
            <a:endParaRPr lang="en-FI" dirty="0"/>
          </a:p>
        </p:txBody>
      </p:sp>
    </p:spTree>
    <p:extLst>
      <p:ext uri="{BB962C8B-B14F-4D97-AF65-F5344CB8AC3E}">
        <p14:creationId xmlns:p14="http://schemas.microsoft.com/office/powerpoint/2010/main" val="15378453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3" r:id="rId2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500" b="1" i="0" kern="1200">
          <a:solidFill>
            <a:schemeClr val="tx1"/>
          </a:solidFill>
          <a:latin typeface="Arial Black" panose="020B0604020202020204" pitchFamily="34" charset="0"/>
          <a:ea typeface="+mj-ea"/>
          <a:cs typeface="Arial Black" panose="020B0604020202020204" pitchFamily="34" charset="0"/>
        </a:defRPr>
      </a:lvl1pPr>
    </p:titleStyle>
    <p:bodyStyle>
      <a:lvl1pPr marL="0" indent="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None/>
        <a:defRPr sz="2000" kern="1200">
          <a:solidFill>
            <a:schemeClr val="tx1"/>
          </a:solidFill>
          <a:latin typeface="+mj-lt"/>
          <a:ea typeface="+mn-ea"/>
          <a:cs typeface="Arial" panose="020B0604020202020204" pitchFamily="34" charset="0"/>
        </a:defRPr>
      </a:lvl1pPr>
      <a:lvl2pPr marL="457200" indent="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914400" indent="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16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371600" indent="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1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1828800" indent="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emf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emf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emf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5CDEC3-AAB7-56BB-B9E5-48A913D334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/>
              <a:t>TALOUSRAPORTTI 11/2025</a:t>
            </a:r>
            <a:br>
              <a:rPr lang="fi-FI" dirty="0"/>
            </a:br>
            <a:endParaRPr lang="en-FI" dirty="0"/>
          </a:p>
        </p:txBody>
      </p:sp>
    </p:spTree>
    <p:extLst>
      <p:ext uri="{BB962C8B-B14F-4D97-AF65-F5344CB8AC3E}">
        <p14:creationId xmlns:p14="http://schemas.microsoft.com/office/powerpoint/2010/main" val="316014895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CC4EC2C-E32D-BA9B-1084-19E05A58BFE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31CF0886-672D-C735-5068-02FDFB19BB4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 dirty="0">
                <a:solidFill>
                  <a:schemeClr val="tx1"/>
                </a:solidFill>
              </a:rPr>
              <a:t>LAPUAN KAUPUNKI</a:t>
            </a:r>
            <a:endParaRPr lang="en-FI" dirty="0">
              <a:solidFill>
                <a:schemeClr val="tx1"/>
              </a:solidFill>
            </a:endParaRP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759D5E56-B644-4EDE-A715-2926FBB666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9324" y="707667"/>
            <a:ext cx="10954165" cy="389614"/>
          </a:xfrm>
        </p:spPr>
        <p:txBody>
          <a:bodyPr>
            <a:normAutofit fontScale="90000"/>
          </a:bodyPr>
          <a:lstStyle/>
          <a:p>
            <a:r>
              <a:rPr lang="en-GB" dirty="0" err="1"/>
              <a:t>Investointien</a:t>
            </a:r>
            <a:r>
              <a:rPr lang="en-GB" dirty="0"/>
              <a:t> </a:t>
            </a:r>
            <a:r>
              <a:rPr lang="en-GB" dirty="0" err="1"/>
              <a:t>toteutuma</a:t>
            </a:r>
            <a:endParaRPr lang="en-FI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8E88589-217B-F60F-D0A6-AE61385999A6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BA77DD29-263B-A541-8EB5-7B4629747026}" type="datetime1">
              <a:rPr lang="fi-FI" smtClean="0"/>
              <a:t>10.12.2025</a:t>
            </a:fld>
            <a:endParaRPr lang="en-FI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942154-1611-AF35-0D4D-B5C47F35E61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52BE84A-F3AE-1B4C-AEF9-356B455B754B}" type="slidenum">
              <a:rPr lang="en-FI" smtClean="0"/>
              <a:pPr/>
              <a:t>10</a:t>
            </a:fld>
            <a:endParaRPr lang="en-FI" dirty="0"/>
          </a:p>
        </p:txBody>
      </p:sp>
      <p:pic>
        <p:nvPicPr>
          <p:cNvPr id="3" name="Kuva 2">
            <a:extLst>
              <a:ext uri="{FF2B5EF4-FFF2-40B4-BE49-F238E27FC236}">
                <a16:creationId xmlns:a16="http://schemas.microsoft.com/office/drawing/2014/main" id="{E6A4833F-438C-9CD1-E7AA-1BE1C5F218F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95199" y="1097281"/>
            <a:ext cx="4741740" cy="47868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180720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E04F63A-9B2D-F71F-6A42-B54A12748C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97F0A399-B5F2-5CB0-C691-F5427988637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 dirty="0">
                <a:solidFill>
                  <a:schemeClr val="tx1"/>
                </a:solidFill>
              </a:rPr>
              <a:t>LAPUAN KAUPUNKI</a:t>
            </a:r>
            <a:endParaRPr lang="en-FI" dirty="0">
              <a:solidFill>
                <a:schemeClr val="tx1"/>
              </a:solidFill>
            </a:endParaRP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DDDC9F77-1C93-9151-5A04-23E658F0E5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err="1"/>
              <a:t>Kaupunginhallituksen</a:t>
            </a:r>
            <a:r>
              <a:rPr lang="en-GB" dirty="0"/>
              <a:t> </a:t>
            </a:r>
            <a:r>
              <a:rPr lang="en-GB" dirty="0" err="1"/>
              <a:t>investointien</a:t>
            </a:r>
            <a:r>
              <a:rPr lang="en-GB" dirty="0"/>
              <a:t> </a:t>
            </a:r>
            <a:r>
              <a:rPr lang="en-GB" dirty="0" err="1"/>
              <a:t>toteutuma</a:t>
            </a:r>
            <a:endParaRPr lang="en-FI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314BF70-43A9-D83D-9A70-6BF5DFFFD351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BA77DD29-263B-A541-8EB5-7B4629747026}" type="datetime1">
              <a:rPr lang="fi-FI" smtClean="0"/>
              <a:t>10.12.2025</a:t>
            </a:fld>
            <a:endParaRPr lang="en-FI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712C89-8EFE-B518-95E6-EC6FFC9BF43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52BE84A-F3AE-1B4C-AEF9-356B455B754B}" type="slidenum">
              <a:rPr lang="en-FI" smtClean="0"/>
              <a:pPr/>
              <a:t>11</a:t>
            </a:fld>
            <a:endParaRPr lang="en-FI" dirty="0"/>
          </a:p>
        </p:txBody>
      </p:sp>
      <p:pic>
        <p:nvPicPr>
          <p:cNvPr id="3" name="Kuva 2">
            <a:extLst>
              <a:ext uri="{FF2B5EF4-FFF2-40B4-BE49-F238E27FC236}">
                <a16:creationId xmlns:a16="http://schemas.microsoft.com/office/drawing/2014/main" id="{7C02EA8C-BBC0-F7A5-67A1-13B44B2AFD3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3886" y="1619750"/>
            <a:ext cx="5504332" cy="33773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452165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663585-0D98-838C-D0CA-3AEB384CB3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6114" y="4411133"/>
            <a:ext cx="10999774" cy="1906941"/>
          </a:xfrm>
        </p:spPr>
        <p:txBody>
          <a:bodyPr>
            <a:normAutofit/>
          </a:bodyPr>
          <a:lstStyle/>
          <a:p>
            <a:r>
              <a:rPr lang="en-GB" dirty="0" err="1"/>
              <a:t>Lapuan</a:t>
            </a:r>
            <a:r>
              <a:rPr lang="en-GB" dirty="0"/>
              <a:t> </a:t>
            </a:r>
            <a:r>
              <a:rPr lang="en-GB" dirty="0" err="1"/>
              <a:t>kaupunki</a:t>
            </a:r>
            <a:r>
              <a:rPr lang="en-GB" dirty="0"/>
              <a:t> </a:t>
            </a:r>
          </a:p>
          <a:p>
            <a:r>
              <a:rPr lang="en-GB" dirty="0" err="1"/>
              <a:t>Valtuustontie</a:t>
            </a:r>
            <a:r>
              <a:rPr lang="en-GB" dirty="0"/>
              <a:t> 8</a:t>
            </a:r>
          </a:p>
          <a:p>
            <a:r>
              <a:rPr lang="en-GB" dirty="0"/>
              <a:t>62100 LAPUA </a:t>
            </a:r>
          </a:p>
          <a:p>
            <a:r>
              <a:rPr lang="en-GB" dirty="0" err="1"/>
              <a:t>etunimi.sukunimi@lapua.fi</a:t>
            </a:r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419285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B6D2B302-F55D-2F4C-992D-01CE67DD2D3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 dirty="0">
                <a:solidFill>
                  <a:schemeClr val="tx1"/>
                </a:solidFill>
              </a:rPr>
              <a:t>LAPUAN KAUPUNKI</a:t>
            </a:r>
            <a:endParaRPr lang="en-FI" dirty="0">
              <a:solidFill>
                <a:schemeClr val="tx1"/>
              </a:solidFill>
            </a:endParaRP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7FCA7F28-4C85-844A-968F-332521EDBF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err="1"/>
              <a:t>Verotulot</a:t>
            </a:r>
            <a:r>
              <a:rPr lang="en-GB" dirty="0"/>
              <a:t> </a:t>
            </a:r>
            <a:r>
              <a:rPr lang="en-GB" dirty="0" err="1"/>
              <a:t>ja</a:t>
            </a:r>
            <a:r>
              <a:rPr lang="en-GB" dirty="0"/>
              <a:t> </a:t>
            </a:r>
            <a:r>
              <a:rPr lang="en-GB" dirty="0" err="1"/>
              <a:t>valtionosuudet</a:t>
            </a:r>
            <a:endParaRPr lang="en-FI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80A7691-E70B-D047-BC4C-DB4ABAB750F8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BA77DD29-263B-A541-8EB5-7B4629747026}" type="datetime1">
              <a:rPr lang="fi-FI" smtClean="0"/>
              <a:t>10.12.2025</a:t>
            </a:fld>
            <a:endParaRPr lang="en-FI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E69BBEE-8E91-4942-970F-B8F1DAEFB55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52BE84A-F3AE-1B4C-AEF9-356B455B754B}" type="slidenum">
              <a:rPr lang="en-FI" smtClean="0"/>
              <a:pPr/>
              <a:t>2</a:t>
            </a:fld>
            <a:endParaRPr lang="en-FI" dirty="0"/>
          </a:p>
        </p:txBody>
      </p:sp>
      <p:pic>
        <p:nvPicPr>
          <p:cNvPr id="4" name="Kuva 3">
            <a:extLst>
              <a:ext uri="{FF2B5EF4-FFF2-40B4-BE49-F238E27FC236}">
                <a16:creationId xmlns:a16="http://schemas.microsoft.com/office/drawing/2014/main" id="{E931F7C0-6ED0-0EF4-D620-2BE3A76A4EA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4387" y="1682165"/>
            <a:ext cx="9669696" cy="23845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561931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E345445-25B0-9FFF-6AFE-B9C4188944C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8CFF9402-CBAF-270C-ED52-DF7C7649678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 dirty="0">
                <a:solidFill>
                  <a:schemeClr val="tx1"/>
                </a:solidFill>
              </a:rPr>
              <a:t>LAPUAN KAUPUNKI</a:t>
            </a:r>
            <a:endParaRPr lang="en-FI" dirty="0">
              <a:solidFill>
                <a:schemeClr val="tx1"/>
              </a:solidFill>
            </a:endParaRP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3D87F186-2C24-C954-7BDB-002BFCB1FA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err="1"/>
              <a:t>Käyttötalous</a:t>
            </a:r>
            <a:r>
              <a:rPr lang="en-GB" dirty="0"/>
              <a:t> </a:t>
            </a:r>
            <a:r>
              <a:rPr lang="en-GB" dirty="0" err="1"/>
              <a:t>ja</a:t>
            </a:r>
            <a:r>
              <a:rPr lang="en-GB" dirty="0"/>
              <a:t> </a:t>
            </a:r>
            <a:r>
              <a:rPr lang="en-GB" dirty="0" err="1"/>
              <a:t>vuosikate</a:t>
            </a:r>
            <a:endParaRPr lang="en-FI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29EDAFF-4E23-2836-9E6F-08B9DEDF2497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BA77DD29-263B-A541-8EB5-7B4629747026}" type="datetime1">
              <a:rPr lang="fi-FI" smtClean="0"/>
              <a:t>10.12.2025</a:t>
            </a:fld>
            <a:endParaRPr lang="en-FI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B95A6AF-5265-6449-9FCE-03620ED9979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52BE84A-F3AE-1B4C-AEF9-356B455B754B}" type="slidenum">
              <a:rPr lang="en-FI" smtClean="0"/>
              <a:pPr/>
              <a:t>3</a:t>
            </a:fld>
            <a:endParaRPr lang="en-FI" dirty="0"/>
          </a:p>
        </p:txBody>
      </p:sp>
      <p:pic>
        <p:nvPicPr>
          <p:cNvPr id="3" name="Kuva 2">
            <a:extLst>
              <a:ext uri="{FF2B5EF4-FFF2-40B4-BE49-F238E27FC236}">
                <a16:creationId xmlns:a16="http://schemas.microsoft.com/office/drawing/2014/main" id="{CCEC7329-6440-AFAC-9A26-1367A17ECCB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8767" y="1586914"/>
            <a:ext cx="9827044" cy="34354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76770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8896F0F-1C56-5608-7B83-09D09EEE529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18EBB8DE-47A9-5D18-F853-1BA3E27BE83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 dirty="0">
                <a:solidFill>
                  <a:schemeClr val="tx1"/>
                </a:solidFill>
              </a:rPr>
              <a:t>LAPUAN KAUPUNKI</a:t>
            </a:r>
            <a:endParaRPr lang="en-FI" dirty="0">
              <a:solidFill>
                <a:schemeClr val="tx1"/>
              </a:solidFill>
            </a:endParaRP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CE235BE3-5CA0-6713-2E96-82118425F8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err="1"/>
              <a:t>Kaupunginvaltuusto</a:t>
            </a:r>
            <a:r>
              <a:rPr lang="en-GB" dirty="0"/>
              <a:t> </a:t>
            </a:r>
            <a:r>
              <a:rPr lang="en-GB" dirty="0" err="1"/>
              <a:t>ja</a:t>
            </a:r>
            <a:r>
              <a:rPr lang="en-GB" dirty="0"/>
              <a:t> </a:t>
            </a:r>
            <a:r>
              <a:rPr lang="en-GB" dirty="0" err="1"/>
              <a:t>tarkastuslautakunta</a:t>
            </a:r>
            <a:endParaRPr lang="en-FI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8D59526-F80B-A7F1-8C60-4E696EBC0D76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BA77DD29-263B-A541-8EB5-7B4629747026}" type="datetime1">
              <a:rPr lang="fi-FI" smtClean="0"/>
              <a:t>10.12.2025</a:t>
            </a:fld>
            <a:endParaRPr lang="en-FI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55AD2CA-D345-FC6E-B855-E53A9B02D6E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52BE84A-F3AE-1B4C-AEF9-356B455B754B}" type="slidenum">
              <a:rPr lang="en-FI" smtClean="0"/>
              <a:pPr/>
              <a:t>4</a:t>
            </a:fld>
            <a:endParaRPr lang="en-FI" dirty="0"/>
          </a:p>
        </p:txBody>
      </p:sp>
      <p:pic>
        <p:nvPicPr>
          <p:cNvPr id="3" name="Kuva 2">
            <a:extLst>
              <a:ext uri="{FF2B5EF4-FFF2-40B4-BE49-F238E27FC236}">
                <a16:creationId xmlns:a16="http://schemas.microsoft.com/office/drawing/2014/main" id="{851AB3F2-9A9C-803E-1E3A-7CC238B1B70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0880" y="1478130"/>
            <a:ext cx="7496425" cy="1461861"/>
          </a:xfrm>
          <a:prstGeom prst="rect">
            <a:avLst/>
          </a:prstGeom>
        </p:spPr>
      </p:pic>
      <p:pic>
        <p:nvPicPr>
          <p:cNvPr id="8" name="Kuva 7">
            <a:extLst>
              <a:ext uri="{FF2B5EF4-FFF2-40B4-BE49-F238E27FC236}">
                <a16:creationId xmlns:a16="http://schemas.microsoft.com/office/drawing/2014/main" id="{E04FB157-C22F-29D6-873F-7AD7C1E40B3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0879" y="3218698"/>
            <a:ext cx="7432257" cy="14936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00005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90F6905-D242-FF3E-9C4E-BCCF1E968E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F228AE4C-8236-22C6-7B0D-A6D2EDA0FA7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 dirty="0">
                <a:solidFill>
                  <a:schemeClr val="tx1"/>
                </a:solidFill>
              </a:rPr>
              <a:t>LAPUAN KAUPUNKI</a:t>
            </a:r>
            <a:endParaRPr lang="en-FI" dirty="0">
              <a:solidFill>
                <a:schemeClr val="tx1"/>
              </a:solidFill>
            </a:endParaRP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BC7CF2D7-848A-F016-5FD1-EEEB342677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err="1"/>
              <a:t>Kaupunginhallitus</a:t>
            </a:r>
            <a:endParaRPr lang="en-FI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DA214A7-1BF6-86B9-CCE7-9F76EDA59457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BA77DD29-263B-A541-8EB5-7B4629747026}" type="datetime1">
              <a:rPr lang="fi-FI" smtClean="0"/>
              <a:t>10.12.2025</a:t>
            </a:fld>
            <a:endParaRPr lang="en-FI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51A8B0-F730-5837-F239-9252A667320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52BE84A-F3AE-1B4C-AEF9-356B455B754B}" type="slidenum">
              <a:rPr lang="en-FI" smtClean="0"/>
              <a:pPr/>
              <a:t>5</a:t>
            </a:fld>
            <a:endParaRPr lang="en-FI" dirty="0"/>
          </a:p>
        </p:txBody>
      </p:sp>
      <p:pic>
        <p:nvPicPr>
          <p:cNvPr id="4" name="Kuva 3">
            <a:extLst>
              <a:ext uri="{FF2B5EF4-FFF2-40B4-BE49-F238E27FC236}">
                <a16:creationId xmlns:a16="http://schemas.microsoft.com/office/drawing/2014/main" id="{E82AE35D-60F2-7ADF-7EC6-FFDAFA0052A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5299" y="1594183"/>
            <a:ext cx="9927250" cy="15981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29783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B972486-48D7-2357-F505-2BA80477B7A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4E2C6442-D482-30B8-EB83-8F30D10E726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 dirty="0">
                <a:solidFill>
                  <a:schemeClr val="tx1"/>
                </a:solidFill>
              </a:rPr>
              <a:t>LAPUAN KAUPUNKI</a:t>
            </a:r>
            <a:endParaRPr lang="en-FI" dirty="0">
              <a:solidFill>
                <a:schemeClr val="tx1"/>
              </a:solidFill>
            </a:endParaRP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FA4EB1F4-FD6A-FCD2-0360-06A35EA6A0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err="1"/>
              <a:t>Sivistyslautakunta</a:t>
            </a:r>
            <a:endParaRPr lang="en-FI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C51EE7E-B18B-31C9-B7FB-E46F008B99AD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BA77DD29-263B-A541-8EB5-7B4629747026}" type="datetime1">
              <a:rPr lang="fi-FI" smtClean="0"/>
              <a:t>10.12.2025</a:t>
            </a:fld>
            <a:endParaRPr lang="en-FI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B187100-EBDE-E3E6-9245-8CB4014881D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52BE84A-F3AE-1B4C-AEF9-356B455B754B}" type="slidenum">
              <a:rPr lang="en-FI" smtClean="0"/>
              <a:pPr/>
              <a:t>6</a:t>
            </a:fld>
            <a:endParaRPr lang="en-FI" dirty="0"/>
          </a:p>
        </p:txBody>
      </p:sp>
      <p:pic>
        <p:nvPicPr>
          <p:cNvPr id="4" name="Kuva 3">
            <a:extLst>
              <a:ext uri="{FF2B5EF4-FFF2-40B4-BE49-F238E27FC236}">
                <a16:creationId xmlns:a16="http://schemas.microsoft.com/office/drawing/2014/main" id="{9E5F4D49-F332-639A-F662-37DE093707B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9691" y="1702718"/>
            <a:ext cx="8888945" cy="18185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95063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438F246-9CFE-71AA-9800-56822D777AF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05E6FCA5-E6AF-4447-68C4-C008061876A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 dirty="0">
                <a:solidFill>
                  <a:schemeClr val="tx1"/>
                </a:solidFill>
              </a:rPr>
              <a:t>LAPUAN KAUPUNKI</a:t>
            </a:r>
            <a:endParaRPr lang="en-FI" dirty="0">
              <a:solidFill>
                <a:schemeClr val="tx1"/>
              </a:solidFill>
            </a:endParaRP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745C45CA-0BA0-3AA5-42BE-5EBF68417F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err="1"/>
              <a:t>Hyvinvointilautakunta</a:t>
            </a:r>
            <a:endParaRPr lang="en-FI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A82087A-7F77-90DF-3D94-07565841936F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BA77DD29-263B-A541-8EB5-7B4629747026}" type="datetime1">
              <a:rPr lang="fi-FI" smtClean="0"/>
              <a:t>10.12.2025</a:t>
            </a:fld>
            <a:endParaRPr lang="en-FI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1E4B0C7-2DEB-580B-46D1-C6F117EF62B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52BE84A-F3AE-1B4C-AEF9-356B455B754B}" type="slidenum">
              <a:rPr lang="en-FI" smtClean="0"/>
              <a:pPr/>
              <a:t>7</a:t>
            </a:fld>
            <a:endParaRPr lang="en-FI" dirty="0"/>
          </a:p>
        </p:txBody>
      </p:sp>
      <p:pic>
        <p:nvPicPr>
          <p:cNvPr id="3" name="Kuva 2">
            <a:extLst>
              <a:ext uri="{FF2B5EF4-FFF2-40B4-BE49-F238E27FC236}">
                <a16:creationId xmlns:a16="http://schemas.microsoft.com/office/drawing/2014/main" id="{8AF3CD87-63A6-C2FA-E24A-2EC38DCE179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9324" y="1643062"/>
            <a:ext cx="9669782" cy="20145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8247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B6C18CC-553B-2BD3-03E8-1E1DAC19D6F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583D256F-31B2-0A01-1424-61732E29664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 dirty="0">
                <a:solidFill>
                  <a:schemeClr val="tx1"/>
                </a:solidFill>
              </a:rPr>
              <a:t>LAPUAN KAUPUNKI</a:t>
            </a:r>
            <a:endParaRPr lang="en-FI" dirty="0">
              <a:solidFill>
                <a:schemeClr val="tx1"/>
              </a:solidFill>
            </a:endParaRP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130FA076-DC87-1A2E-366E-694254B56F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err="1"/>
              <a:t>Tekninen</a:t>
            </a:r>
            <a:r>
              <a:rPr lang="en-GB" dirty="0"/>
              <a:t> </a:t>
            </a:r>
            <a:r>
              <a:rPr lang="en-GB" dirty="0" err="1"/>
              <a:t>lautakunta</a:t>
            </a:r>
            <a:endParaRPr lang="en-FI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2A2CB7C-E97E-EF10-0713-B87D18E40DA4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BA77DD29-263B-A541-8EB5-7B4629747026}" type="datetime1">
              <a:rPr lang="fi-FI" smtClean="0"/>
              <a:t>10.12.2025</a:t>
            </a:fld>
            <a:endParaRPr lang="en-FI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2F8C049-5DC5-B948-74D3-B73105F451F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52BE84A-F3AE-1B4C-AEF9-356B455B754B}" type="slidenum">
              <a:rPr lang="en-FI" smtClean="0"/>
              <a:pPr/>
              <a:t>8</a:t>
            </a:fld>
            <a:endParaRPr lang="en-FI" dirty="0"/>
          </a:p>
        </p:txBody>
      </p:sp>
      <p:pic>
        <p:nvPicPr>
          <p:cNvPr id="3" name="Kuva 2">
            <a:extLst>
              <a:ext uri="{FF2B5EF4-FFF2-40B4-BE49-F238E27FC236}">
                <a16:creationId xmlns:a16="http://schemas.microsoft.com/office/drawing/2014/main" id="{DB6A4F8C-03C7-64F4-D927-73B1DF1DB20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0365" y="1647574"/>
            <a:ext cx="9907518" cy="20581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629855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AE15B9B-FF8E-C473-A757-BAC32D68F1B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270691C6-8212-07C3-FF17-9056A378264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 dirty="0">
                <a:solidFill>
                  <a:schemeClr val="tx1"/>
                </a:solidFill>
              </a:rPr>
              <a:t>LAPUAN KAUPUNKI</a:t>
            </a:r>
            <a:endParaRPr lang="en-FI" dirty="0">
              <a:solidFill>
                <a:schemeClr val="tx1"/>
              </a:solidFill>
            </a:endParaRP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CE6BC796-7A03-9663-F476-652E2A46E4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err="1"/>
              <a:t>Ympäristölautakunta</a:t>
            </a:r>
            <a:endParaRPr lang="en-FI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5E0931E-E279-769D-3978-AB36D868BF77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BA77DD29-263B-A541-8EB5-7B4629747026}" type="datetime1">
              <a:rPr lang="fi-FI" smtClean="0"/>
              <a:t>10.12.2025</a:t>
            </a:fld>
            <a:endParaRPr lang="en-FI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284CA5A-9909-0925-DB9B-364E59E330D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52BE84A-F3AE-1B4C-AEF9-356B455B754B}" type="slidenum">
              <a:rPr lang="en-FI" smtClean="0"/>
              <a:pPr/>
              <a:t>9</a:t>
            </a:fld>
            <a:endParaRPr lang="en-FI" dirty="0"/>
          </a:p>
        </p:txBody>
      </p:sp>
      <p:pic>
        <p:nvPicPr>
          <p:cNvPr id="3" name="Kuva 2">
            <a:extLst>
              <a:ext uri="{FF2B5EF4-FFF2-40B4-BE49-F238E27FC236}">
                <a16:creationId xmlns:a16="http://schemas.microsoft.com/office/drawing/2014/main" id="{773C49ED-3E1D-CFA3-963A-A09E50501E7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1868" y="1589923"/>
            <a:ext cx="9194787" cy="20355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824145"/>
      </p:ext>
    </p:extLst>
  </p:cSld>
  <p:clrMapOvr>
    <a:masterClrMapping/>
  </p:clrMapOvr>
</p:sld>
</file>

<file path=ppt/theme/theme1.xml><?xml version="1.0" encoding="utf-8"?>
<a:theme xmlns:a="http://schemas.openxmlformats.org/drawingml/2006/main" name="Kansisivu, otsikkosivut &amp; loppusivu">
  <a:themeElements>
    <a:clrScheme name="Custom 2">
      <a:dk1>
        <a:srgbClr val="000000"/>
      </a:dk1>
      <a:lt1>
        <a:srgbClr val="FFFFFF"/>
      </a:lt1>
      <a:dk2>
        <a:srgbClr val="0033A0"/>
      </a:dk2>
      <a:lt2>
        <a:srgbClr val="E6E6E6"/>
      </a:lt2>
      <a:accent1>
        <a:srgbClr val="59CBE8"/>
      </a:accent1>
      <a:accent2>
        <a:srgbClr val="0033A0"/>
      </a:accent2>
      <a:accent3>
        <a:srgbClr val="FFBF3F"/>
      </a:accent3>
      <a:accent4>
        <a:srgbClr val="F67599"/>
      </a:accent4>
      <a:accent5>
        <a:srgbClr val="97D700"/>
      </a:accent5>
      <a:accent6>
        <a:srgbClr val="282828"/>
      </a:accent6>
      <a:hlink>
        <a:srgbClr val="FFBF3F"/>
      </a:hlink>
      <a:folHlink>
        <a:srgbClr val="E1A120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Lapua_PP-pohja1920x1080" id="{C9DC4DA5-C504-B640-832B-FC5C7D3E14B5}" vid="{82A16C94-1A8D-F248-8457-5619CEEBD90E}"/>
    </a:ext>
  </a:extLst>
</a:theme>
</file>

<file path=ppt/theme/theme2.xml><?xml version="1.0" encoding="utf-8"?>
<a:theme xmlns:a="http://schemas.openxmlformats.org/drawingml/2006/main" name="Sisältösivut">
  <a:themeElements>
    <a:clrScheme name="Lapuan värit">
      <a:dk1>
        <a:srgbClr val="000000"/>
      </a:dk1>
      <a:lt1>
        <a:srgbClr val="FFFFFF"/>
      </a:lt1>
      <a:dk2>
        <a:srgbClr val="323232"/>
      </a:dk2>
      <a:lt2>
        <a:srgbClr val="E6E6E6"/>
      </a:lt2>
      <a:accent1>
        <a:srgbClr val="59CBE8"/>
      </a:accent1>
      <a:accent2>
        <a:srgbClr val="0033A0"/>
      </a:accent2>
      <a:accent3>
        <a:srgbClr val="FFBF3F"/>
      </a:accent3>
      <a:accent4>
        <a:srgbClr val="F67599"/>
      </a:accent4>
      <a:accent5>
        <a:srgbClr val="97D700"/>
      </a:accent5>
      <a:accent6>
        <a:srgbClr val="282828"/>
      </a:accent6>
      <a:hlink>
        <a:srgbClr val="FFBF3F"/>
      </a:hlink>
      <a:folHlink>
        <a:srgbClr val="E1A120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Lapua_PP-pohja1920x1080" id="{C9DC4DA5-C504-B640-832B-FC5C7D3E14B5}" vid="{E8616DE1-2698-2C47-8A1F-4128AFAAC842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PowerPoint-pohja-2024</Template>
  <TotalTime>1803</TotalTime>
  <Words>76</Words>
  <Application>Microsoft Office PowerPoint</Application>
  <PresentationFormat>Laajakuva</PresentationFormat>
  <Paragraphs>45</Paragraphs>
  <Slides>12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2</vt:i4>
      </vt:variant>
      <vt:variant>
        <vt:lpstr>Dian otsikot</vt:lpstr>
      </vt:variant>
      <vt:variant>
        <vt:i4>12</vt:i4>
      </vt:variant>
    </vt:vector>
  </HeadingPairs>
  <TitlesOfParts>
    <vt:vector size="17" baseType="lpstr">
      <vt:lpstr>Arial</vt:lpstr>
      <vt:lpstr>Arial Black</vt:lpstr>
      <vt:lpstr>Calibri</vt:lpstr>
      <vt:lpstr>Kansisivu, otsikkosivut &amp; loppusivu</vt:lpstr>
      <vt:lpstr>Sisältösivut</vt:lpstr>
      <vt:lpstr>TALOUSRAPORTTI 11/2025 </vt:lpstr>
      <vt:lpstr>Verotulot ja valtionosuudet</vt:lpstr>
      <vt:lpstr>Käyttötalous ja vuosikate</vt:lpstr>
      <vt:lpstr>Kaupunginvaltuusto ja tarkastuslautakunta</vt:lpstr>
      <vt:lpstr>Kaupunginhallitus</vt:lpstr>
      <vt:lpstr>Sivistyslautakunta</vt:lpstr>
      <vt:lpstr>Hyvinvointilautakunta</vt:lpstr>
      <vt:lpstr>Tekninen lautakunta</vt:lpstr>
      <vt:lpstr>Ympäristölautakunta</vt:lpstr>
      <vt:lpstr>Investointien toteutuma</vt:lpstr>
      <vt:lpstr>Kaupunginhallituksen investointien toteutuma</vt:lpstr>
      <vt:lpstr>PowerPoint-esitys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Marjamäki Anne</dc:creator>
  <cp:lastModifiedBy>Marjamäki Anne</cp:lastModifiedBy>
  <cp:revision>121</cp:revision>
  <cp:lastPrinted>2025-03-12T12:44:57Z</cp:lastPrinted>
  <dcterms:created xsi:type="dcterms:W3CDTF">2025-01-07T09:50:01Z</dcterms:created>
  <dcterms:modified xsi:type="dcterms:W3CDTF">2025-12-10T06:42:19Z</dcterms:modified>
</cp:coreProperties>
</file>